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93" r:id="rId11"/>
    <p:sldId id="269" r:id="rId12"/>
    <p:sldId id="267" r:id="rId13"/>
    <p:sldId id="288" r:id="rId14"/>
    <p:sldId id="289" r:id="rId15"/>
    <p:sldId id="290" r:id="rId16"/>
    <p:sldId id="291" r:id="rId17"/>
    <p:sldId id="292" r:id="rId18"/>
    <p:sldId id="284" r:id="rId19"/>
    <p:sldId id="276" r:id="rId20"/>
    <p:sldId id="278" r:id="rId21"/>
    <p:sldId id="285" r:id="rId22"/>
  </p:sldIdLst>
  <p:sldSz cx="9144000" cy="5143500" type="screen16x9"/>
  <p:notesSz cx="6858000" cy="9144000"/>
  <p:embeddedFontLst>
    <p:embeddedFont>
      <p:font typeface="Algerian" pitchFamily="82" charset="7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Georgia Pro" panose="02040502050405020303" pitchFamily="18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/>
    <p:restoredTop sz="94663"/>
  </p:normalViewPr>
  <p:slideViewPr>
    <p:cSldViewPr snapToGrid="0">
      <p:cViewPr varScale="1">
        <p:scale>
          <a:sx n="156" d="100"/>
          <a:sy n="156" d="100"/>
        </p:scale>
        <p:origin x="27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10-aaplwebsite.herokuapp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1E31D-53CD-4017-82AA-119FF72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4000" dirty="0">
                <a:latin typeface="Georgia Pro" panose="02040502050405020303" pitchFamily="18" charset="0"/>
              </a:rPr>
              <a:t>Preliminary Feature Engineering &amp; Feature Selection</a:t>
            </a:r>
            <a:endParaRPr lang="en-US" sz="4000" dirty="0">
              <a:latin typeface="Georgia Pro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73526-7BA0-4C47-8371-834958F6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369218"/>
            <a:ext cx="4763386" cy="3774281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Pre-Processing &amp; Preliminary Feature Engineering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Features: Date, Season, Quarters, Price Variables, Volume, “&lt;Price_Variable&gt; _24hr_ Change”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Target: “Gain_Loss_&lt;Price_Variable&gt;” column (Open, Close, High, Low)</a:t>
            </a:r>
          </a:p>
          <a:p>
            <a:pPr marL="139700" lvl="0" indent="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(current price - previous day’s price)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Calculated in chronological order by “Date”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 lvl="0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Gain_Loss column is based on 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“&lt; 0 = ‘Loss’”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“&gt;= 0 = ‘Gain’”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44481-4BA1-41EB-924B-1ACBE6EF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506" y="1369218"/>
            <a:ext cx="4210494" cy="3774281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Preliminary Feature Selection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Based on Machine Learning studies, the target is based on two options only.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Examples: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0 or a 1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Yes or No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Approve or Deny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Gain or Loss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The Gain/Loss chosen as a target because gaining or losing on investments is what is important to the users of this model</a:t>
            </a: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4"/>
            <a:ext cx="3753293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91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6"/>
            <a:ext cx="4005119" cy="39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4"/>
            <a:ext cx="4159400" cy="391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962588" cy="39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517"/>
            <a:ext cx="4314650" cy="3953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B0E58-4D07-6348-BE1C-D93E1D7C9D9E}"/>
              </a:ext>
            </a:extLst>
          </p:cNvPr>
          <p:cNvSpPr txBox="1"/>
          <p:nvPr/>
        </p:nvSpPr>
        <p:spPr>
          <a:xfrm>
            <a:off x="587210" y="4397594"/>
            <a:ext cx="17559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63" y="1862048"/>
            <a:ext cx="3968738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11268" cy="11745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32" y="-5317"/>
            <a:ext cx="4011037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1741</TotalTime>
  <Words>1015</Words>
  <Application>Microsoft Macintosh PowerPoint</Application>
  <PresentationFormat>On-screen Show (16:9)</PresentationFormat>
  <Paragraphs>143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 Light</vt:lpstr>
      <vt:lpstr>Roboto</vt:lpstr>
      <vt:lpstr>Algerian</vt:lpstr>
      <vt:lpstr>Georgia</vt:lpstr>
      <vt:lpstr>Georgia Pro</vt:lpstr>
      <vt:lpstr>Calibri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Preliminary Feature Engineering &amp; Feature Selection</vt:lpstr>
      <vt:lpstr>Accuracy</vt:lpstr>
      <vt:lpstr>Model Choice, Model Limitations &amp; Benefits</vt:lpstr>
      <vt:lpstr>RFM Confusion Matrix and Feature Importance: Open</vt:lpstr>
      <vt:lpstr>RFM Confusion Matrix and Feature Importance: Close</vt:lpstr>
      <vt:lpstr>RFM Confusion Matrix and Feature Importance: High</vt:lpstr>
      <vt:lpstr>RFM Confusion Matrix and Feature Importance: Low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Remilekun Ajisebutu</cp:lastModifiedBy>
  <cp:revision>60</cp:revision>
  <dcterms:modified xsi:type="dcterms:W3CDTF">2021-08-12T01:37:54Z</dcterms:modified>
</cp:coreProperties>
</file>